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518" r:id="rId3"/>
    <p:sldId id="520" r:id="rId4"/>
    <p:sldId id="530" r:id="rId5"/>
    <p:sldId id="521" r:id="rId6"/>
    <p:sldId id="524" r:id="rId7"/>
    <p:sldId id="537" r:id="rId8"/>
    <p:sldId id="538" r:id="rId9"/>
    <p:sldId id="540" r:id="rId10"/>
    <p:sldId id="532" r:id="rId11"/>
    <p:sldId id="534" r:id="rId12"/>
    <p:sldId id="539" r:id="rId13"/>
    <p:sldId id="527" r:id="rId14"/>
    <p:sldId id="528" r:id="rId15"/>
    <p:sldId id="517" r:id="rId16"/>
    <p:sldId id="529" r:id="rId17"/>
    <p:sldId id="427" r:id="rId18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3300"/>
    <a:srgbClr val="003369"/>
    <a:srgbClr val="D0D8E8"/>
    <a:srgbClr val="E9EDF4"/>
    <a:srgbClr val="CCFFCC"/>
    <a:srgbClr val="95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60"/>
  </p:normalViewPr>
  <p:slideViewPr>
    <p:cSldViewPr>
      <p:cViewPr varScale="1">
        <p:scale>
          <a:sx n="109" d="100"/>
          <a:sy n="109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6" d="100"/>
          <a:sy n="126" d="100"/>
        </p:scale>
        <p:origin x="-489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71B93-363B-4C0C-99B8-633698DF0172}" type="datetimeFigureOut">
              <a:rPr lang="de-DE" smtClean="0"/>
              <a:t>03.02.2021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C1C53-7A86-4AE0-AA54-F35B302449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197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E2750-6C8A-4991-9584-1FA9B3C407F8}" type="datetimeFigureOut">
              <a:rPr lang="de-DE" smtClean="0"/>
              <a:t>03.02.2021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0786B-B701-4B87-BFE2-239D721DA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96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0786B-B701-4B87-BFE2-239D721DA4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80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68000" y="1368000"/>
            <a:ext cx="7020424" cy="14700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5000"/>
              </a:lnSpc>
              <a:defRPr sz="4600" b="1" kern="1200" spc="0" baseline="0"/>
            </a:lvl1pPr>
          </a:lstStyle>
          <a:p>
            <a:r>
              <a:rPr lang="de-DE" dirty="0"/>
              <a:t>Hier steht der Titel</a:t>
            </a:r>
            <a:br>
              <a:rPr lang="de-DE" dirty="0"/>
            </a:br>
            <a:r>
              <a:rPr lang="de-DE" dirty="0"/>
              <a:t>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68000" y="2924944"/>
            <a:ext cx="7020424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Autor Vorname Nachname</a:t>
            </a:r>
            <a:br>
              <a:rPr lang="de-DE" dirty="0"/>
            </a:br>
            <a:r>
              <a:rPr lang="de-DE" dirty="0"/>
              <a:t>Bundesinstitut für Berufsbildung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Veranstaltungsort, 00. Monat 2016</a:t>
            </a:r>
          </a:p>
        </p:txBody>
      </p:sp>
      <p:sp>
        <p:nvSpPr>
          <p:cNvPr id="10" name="Gleichschenkliges Dreieck 9"/>
          <p:cNvSpPr/>
          <p:nvPr userDrawn="1"/>
        </p:nvSpPr>
        <p:spPr>
          <a:xfrm rot="5400000">
            <a:off x="431540" y="656692"/>
            <a:ext cx="504056" cy="432048"/>
          </a:xfrm>
          <a:prstGeom prst="triangle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latin typeface="+mn-lt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372200" y="446400"/>
            <a:ext cx="1872208" cy="31464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de-DE" dirty="0"/>
              <a:t>Thema/Rubrik</a:t>
            </a: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0" y="6264000"/>
            <a:ext cx="9144000" cy="0"/>
          </a:xfrm>
          <a:prstGeom prst="line">
            <a:avLst/>
          </a:prstGeom>
          <a:ln w="6350">
            <a:solidFill>
              <a:srgbClr val="00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98BC1B44-62DC-7245-9A0E-3A779CFD23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2" y="6273280"/>
            <a:ext cx="1725971" cy="57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DC7AE4-F488-B44B-A2AA-7407703C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6E2F1ED-6AB6-1E4C-A6DA-95EF317370DE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rgbClr val="003369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29342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de-DE" dirty="0"/>
              <a:t>Schlussfolie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latin typeface="+mn-lt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.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372200" y="446400"/>
            <a:ext cx="1872208" cy="31464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de-DE" dirty="0"/>
              <a:t>Thema/Rubrik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99592" y="6371456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28030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0" y="6237288"/>
            <a:ext cx="9144000" cy="0"/>
          </a:xfrm>
          <a:prstGeom prst="line">
            <a:avLst/>
          </a:prstGeom>
          <a:ln w="3175">
            <a:solidFill>
              <a:srgbClr val="00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latin typeface="+mn-lt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6372200" y="446400"/>
            <a:ext cx="1872208" cy="31464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8BC1B44-62DC-7245-9A0E-3A779CFD23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2" y="6273280"/>
            <a:ext cx="1725971" cy="57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DC7AE4-F488-B44B-A2AA-7407703C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6E2F1ED-6AB6-1E4C-A6DA-95EF317370DE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rgbClr val="003369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31887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264275"/>
            <a:ext cx="9144000" cy="593725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3175" y="6048375"/>
            <a:ext cx="9144000" cy="2159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latin typeface="+mn-lt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6372200" y="446400"/>
            <a:ext cx="1872208" cy="31464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9F37B3-4B13-AD4B-A4DF-301796C7A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282000"/>
            <a:ext cx="1728000" cy="57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2DD33BB-0837-5A4E-85EC-FEB1C0E254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934399B-880C-FA4E-916B-D99CC0B2E162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28045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0" y="6264000"/>
            <a:ext cx="9144000" cy="0"/>
          </a:xfrm>
          <a:prstGeom prst="line">
            <a:avLst/>
          </a:prstGeom>
          <a:ln w="6350">
            <a:solidFill>
              <a:srgbClr val="00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98BC1B44-62DC-7245-9A0E-3A779CFD23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2" y="6273280"/>
            <a:ext cx="1725971" cy="57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DC7AE4-F488-B44B-A2AA-7407703C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6E2F1ED-6AB6-1E4C-A6DA-95EF317370DE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rgbClr val="003369"/>
                </a:solidFill>
              </a:rPr>
              <a:t>www.bibb.de</a:t>
            </a:r>
          </a:p>
        </p:txBody>
      </p:sp>
      <p:sp>
        <p:nvSpPr>
          <p:cNvPr id="5" name="Medienplatzhalter 4"/>
          <p:cNvSpPr>
            <a:spLocks noGrp="1"/>
          </p:cNvSpPr>
          <p:nvPr>
            <p:ph type="media" sz="quarter" idx="11"/>
          </p:nvPr>
        </p:nvSpPr>
        <p:spPr>
          <a:xfrm>
            <a:off x="4356100" y="5732463"/>
            <a:ext cx="2447925" cy="3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1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273280"/>
            <a:ext cx="9144000" cy="58472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5949280"/>
            <a:ext cx="9144000" cy="3240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9F37B3-4B13-AD4B-A4DF-301796C7A1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282000"/>
            <a:ext cx="1728000" cy="576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DD33BB-0837-5A4E-85EC-FEB1C0E254D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934399B-880C-FA4E-916B-D99CC0B2E162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6800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10.mp3"/><Relationship Id="rId7" Type="http://schemas.openxmlformats.org/officeDocument/2006/relationships/image" Target="../media/image12.jpeg"/><Relationship Id="rId2" Type="http://schemas.microsoft.com/office/2007/relationships/media" Target="../media/media10.mp3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11" Type="http://schemas.openxmlformats.org/officeDocument/2006/relationships/image" Target="../media/image5.png"/><Relationship Id="rId5" Type="http://schemas.openxmlformats.org/officeDocument/2006/relationships/image" Target="../media/image10.tif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2" Type="http://schemas.microsoft.com/office/2007/relationships/media" Target="../media/media11.mp3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hyperlink" Target="https://www.bibb.de/dokumente/pdf/HA130.pdf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2" Type="http://schemas.microsoft.com/office/2007/relationships/media" Target="../media/media13.mp3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5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5.png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ctrTitle"/>
          </p:nvPr>
        </p:nvSpPr>
        <p:spPr bwMode="auto">
          <a:xfrm>
            <a:off x="1115616" y="622953"/>
            <a:ext cx="7775575" cy="15819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de-DE" altLang="de-DE" sz="3200" dirty="0" smtClean="0"/>
              <a:t>Einführung in die Ordnungsarbeit </a:t>
            </a:r>
            <a:br>
              <a:rPr lang="de-DE" altLang="de-DE" sz="3200" dirty="0" smtClean="0"/>
            </a:br>
            <a:r>
              <a:rPr lang="de-DE" altLang="de-DE" sz="3200" dirty="0"/>
              <a:t/>
            </a:r>
            <a:br>
              <a:rPr lang="de-DE" altLang="de-DE" sz="3200" dirty="0"/>
            </a:br>
            <a:r>
              <a:rPr lang="de-DE" altLang="de-DE" sz="3200" dirty="0" smtClean="0"/>
              <a:t>Wie eine Ausbildungsordnung entsteht</a:t>
            </a:r>
            <a:br>
              <a:rPr lang="de-DE" altLang="de-DE" sz="3200" dirty="0" smtClean="0"/>
            </a:br>
            <a:r>
              <a:rPr lang="de-DE" altLang="de-DE" sz="3200" dirty="0" smtClean="0"/>
              <a:t>							</a:t>
            </a:r>
            <a:r>
              <a:rPr lang="de-DE" altLang="de-DE" sz="3200" dirty="0"/>
              <a:t/>
            </a:r>
            <a:br>
              <a:rPr lang="de-DE" altLang="de-DE" sz="3200" dirty="0"/>
            </a:br>
            <a:r>
              <a:rPr lang="de-DE" altLang="de-DE" sz="3200" dirty="0" smtClean="0"/>
              <a:t>	</a:t>
            </a:r>
            <a:r>
              <a:rPr lang="de-DE" altLang="de-DE" sz="2000" dirty="0" smtClean="0"/>
              <a:t>mit Audioerläuterungen</a:t>
            </a:r>
            <a:r>
              <a:rPr lang="de-DE" altLang="de-DE" sz="3200" dirty="0" smtClean="0"/>
              <a:t/>
            </a:r>
            <a:br>
              <a:rPr lang="de-DE" altLang="de-DE" sz="3200" dirty="0" smtClean="0"/>
            </a:br>
            <a:endParaRPr lang="de-DE" altLang="de-DE" sz="2800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6053304" y="5980572"/>
            <a:ext cx="2767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i="1" dirty="0" smtClean="0"/>
              <a:t>Markus Bretschneider, Stephanie Conein</a:t>
            </a:r>
            <a:endParaRPr lang="de-DE" sz="1200" b="1" i="1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114971" y="4484712"/>
            <a:ext cx="3888432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 altLang="de-DE" sz="2000" dirty="0" smtClean="0"/>
              <a:t>Bundesinstitut für Berufsbildung </a:t>
            </a:r>
            <a:br>
              <a:rPr lang="de-DE" altLang="de-DE" sz="2000" dirty="0" smtClean="0"/>
            </a:br>
            <a:r>
              <a:rPr lang="de-DE" altLang="de-DE" sz="2000" dirty="0" smtClean="0"/>
              <a:t/>
            </a:r>
            <a:br>
              <a:rPr lang="de-DE" altLang="de-DE" sz="2000" dirty="0" smtClean="0"/>
            </a:br>
            <a:r>
              <a:rPr lang="de-DE" altLang="de-DE" sz="2000" dirty="0" smtClean="0"/>
              <a:t>Bonn, im November 2020</a:t>
            </a:r>
          </a:p>
          <a:p>
            <a:pPr eaLnBrk="1" hangingPunct="1"/>
            <a:endParaRPr lang="de-DE" altLang="de-DE" sz="2000" dirty="0" smtClean="0"/>
          </a:p>
        </p:txBody>
      </p:sp>
      <p:pic>
        <p:nvPicPr>
          <p:cNvPr id="3" name="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803" y="2492896"/>
            <a:ext cx="839688" cy="8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7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841"/>
    </mc:Choice>
    <mc:Fallback>
      <p:transition spd="slow" advClick="0" advTm="27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3" objId="3"/>
        <p14:stopEvt time="2442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18278" r="14672" b="19773"/>
          <a:stretch/>
        </p:blipFill>
        <p:spPr>
          <a:xfrm rot="16200000">
            <a:off x="2909000" y="1864209"/>
            <a:ext cx="3022066" cy="37146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344816" cy="432048"/>
          </a:xfrm>
        </p:spPr>
        <p:txBody>
          <a:bodyPr>
            <a:normAutofit/>
          </a:bodyPr>
          <a:lstStyle/>
          <a:p>
            <a:r>
              <a:rPr lang="de-DE" sz="25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Beteiligte im Neuordnungsverfahren</a:t>
            </a:r>
            <a:endParaRPr lang="de-DE" sz="2500" dirty="0">
              <a:latin typeface="+mn-lt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1270102" y="1060735"/>
            <a:ext cx="1617451" cy="1465024"/>
            <a:chOff x="2162461" y="2726650"/>
            <a:chExt cx="1617451" cy="1465024"/>
          </a:xfrm>
        </p:grpSpPr>
        <p:pic>
          <p:nvPicPr>
            <p:cNvPr id="100" name="Grafik 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419" y="2852935"/>
              <a:ext cx="1176514" cy="1099657"/>
            </a:xfrm>
            <a:prstGeom prst="rect">
              <a:avLst/>
            </a:prstGeom>
          </p:spPr>
        </p:pic>
        <p:grpSp>
          <p:nvGrpSpPr>
            <p:cNvPr id="16" name="Gruppieren 15"/>
            <p:cNvGrpSpPr/>
            <p:nvPr/>
          </p:nvGrpSpPr>
          <p:grpSpPr>
            <a:xfrm>
              <a:off x="2162461" y="2726650"/>
              <a:ext cx="1617451" cy="1465024"/>
              <a:chOff x="827584" y="4305187"/>
              <a:chExt cx="1617451" cy="1465024"/>
            </a:xfrm>
          </p:grpSpPr>
          <p:sp>
            <p:nvSpPr>
              <p:cNvPr id="103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981903" y="5306602"/>
                <a:ext cx="14631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de-DE" sz="12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BIBB</a:t>
                </a:r>
              </a:p>
            </p:txBody>
          </p:sp>
          <p:sp>
            <p:nvSpPr>
              <p:cNvPr id="102" name="Oval 95"/>
              <p:cNvSpPr>
                <a:spLocks noChangeAspect="1" noChangeArrowheads="1"/>
              </p:cNvSpPr>
              <p:nvPr/>
            </p:nvSpPr>
            <p:spPr bwMode="auto">
              <a:xfrm>
                <a:off x="827584" y="4305187"/>
                <a:ext cx="1512168" cy="1465024"/>
              </a:xfrm>
              <a:prstGeom prst="ellips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b="1" dirty="0"/>
              </a:p>
            </p:txBody>
          </p:sp>
        </p:grpSp>
      </p:grpSp>
      <p:grpSp>
        <p:nvGrpSpPr>
          <p:cNvPr id="131" name="Gruppieren 130"/>
          <p:cNvGrpSpPr/>
          <p:nvPr/>
        </p:nvGrpSpPr>
        <p:grpSpPr>
          <a:xfrm>
            <a:off x="2754306" y="4687979"/>
            <a:ext cx="1512168" cy="1465024"/>
            <a:chOff x="827584" y="4305187"/>
            <a:chExt cx="1512168" cy="1465024"/>
          </a:xfrm>
        </p:grpSpPr>
        <p:sp>
          <p:nvSpPr>
            <p:cNvPr id="132" name="Text Box 96"/>
            <p:cNvSpPr txBox="1">
              <a:spLocks noChangeAspect="1" noChangeArrowheads="1"/>
            </p:cNvSpPr>
            <p:nvPr/>
          </p:nvSpPr>
          <p:spPr bwMode="auto">
            <a:xfrm>
              <a:off x="852102" y="5135319"/>
              <a:ext cx="1463132" cy="52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1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Koordinator/-in Arbeitnehmer</a:t>
              </a:r>
            </a:p>
          </p:txBody>
        </p:sp>
        <p:pic>
          <p:nvPicPr>
            <p:cNvPr id="133" name="Grafik 1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3000"/>
            <a:stretch/>
          </p:blipFill>
          <p:spPr>
            <a:xfrm>
              <a:off x="1115616" y="4310668"/>
              <a:ext cx="936104" cy="864096"/>
            </a:xfrm>
            <a:prstGeom prst="rect">
              <a:avLst/>
            </a:prstGeom>
          </p:spPr>
        </p:pic>
        <p:sp>
          <p:nvSpPr>
            <p:cNvPr id="134" name="Oval 95"/>
            <p:cNvSpPr>
              <a:spLocks noChangeAspect="1" noChangeArrowheads="1"/>
            </p:cNvSpPr>
            <p:nvPr/>
          </p:nvSpPr>
          <p:spPr bwMode="auto">
            <a:xfrm>
              <a:off x="827584" y="4305187"/>
              <a:ext cx="1512168" cy="1465024"/>
            </a:xfrm>
            <a:prstGeom prst="ellips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b="1" dirty="0"/>
            </a:p>
          </p:txBody>
        </p:sp>
      </p:grpSp>
      <p:grpSp>
        <p:nvGrpSpPr>
          <p:cNvPr id="136" name="Gruppieren 135"/>
          <p:cNvGrpSpPr/>
          <p:nvPr/>
        </p:nvGrpSpPr>
        <p:grpSpPr>
          <a:xfrm>
            <a:off x="1221990" y="3349199"/>
            <a:ext cx="1512168" cy="1465024"/>
            <a:chOff x="3815916" y="3284754"/>
            <a:chExt cx="1512168" cy="1465024"/>
          </a:xfrm>
        </p:grpSpPr>
        <p:pic>
          <p:nvPicPr>
            <p:cNvPr id="137" name="Grafik 1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4" t="33613" r="9344" b="33692"/>
            <a:stretch/>
          </p:blipFill>
          <p:spPr>
            <a:xfrm>
              <a:off x="3923928" y="3573016"/>
              <a:ext cx="1296144" cy="576064"/>
            </a:xfrm>
            <a:prstGeom prst="rect">
              <a:avLst/>
            </a:prstGeom>
          </p:spPr>
        </p:pic>
        <p:grpSp>
          <p:nvGrpSpPr>
            <p:cNvPr id="138" name="Gruppieren 137"/>
            <p:cNvGrpSpPr/>
            <p:nvPr/>
          </p:nvGrpSpPr>
          <p:grpSpPr>
            <a:xfrm>
              <a:off x="3815916" y="3284754"/>
              <a:ext cx="1512168" cy="1465024"/>
              <a:chOff x="827584" y="4305187"/>
              <a:chExt cx="1512168" cy="1465024"/>
            </a:xfrm>
          </p:grpSpPr>
          <p:sp>
            <p:nvSpPr>
              <p:cNvPr id="139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52102" y="5135319"/>
                <a:ext cx="14631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de-DE" sz="12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Sachverständige Arbeitnehmer</a:t>
                </a:r>
              </a:p>
            </p:txBody>
          </p:sp>
          <p:sp>
            <p:nvSpPr>
              <p:cNvPr id="140" name="Oval 95"/>
              <p:cNvSpPr>
                <a:spLocks noChangeAspect="1" noChangeArrowheads="1"/>
              </p:cNvSpPr>
              <p:nvPr/>
            </p:nvSpPr>
            <p:spPr bwMode="auto">
              <a:xfrm>
                <a:off x="827584" y="4305187"/>
                <a:ext cx="1512168" cy="1465024"/>
              </a:xfrm>
              <a:prstGeom prst="ellips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b="1" dirty="0"/>
              </a:p>
            </p:txBody>
          </p:sp>
        </p:grpSp>
      </p:grpSp>
      <p:grpSp>
        <p:nvGrpSpPr>
          <p:cNvPr id="141" name="Gruppieren 140"/>
          <p:cNvGrpSpPr/>
          <p:nvPr/>
        </p:nvGrpSpPr>
        <p:grpSpPr>
          <a:xfrm>
            <a:off x="3875464" y="984013"/>
            <a:ext cx="1512168" cy="1465024"/>
            <a:chOff x="3815916" y="3284754"/>
            <a:chExt cx="1512168" cy="1465024"/>
          </a:xfrm>
        </p:grpSpPr>
        <p:pic>
          <p:nvPicPr>
            <p:cNvPr id="142" name="Grafik 14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4" t="33613" r="9344" b="33692"/>
            <a:stretch/>
          </p:blipFill>
          <p:spPr>
            <a:xfrm>
              <a:off x="3923928" y="3573016"/>
              <a:ext cx="1296144" cy="576064"/>
            </a:xfrm>
            <a:prstGeom prst="rect">
              <a:avLst/>
            </a:prstGeom>
          </p:spPr>
        </p:pic>
        <p:grpSp>
          <p:nvGrpSpPr>
            <p:cNvPr id="143" name="Gruppieren 142"/>
            <p:cNvGrpSpPr/>
            <p:nvPr/>
          </p:nvGrpSpPr>
          <p:grpSpPr>
            <a:xfrm>
              <a:off x="3815916" y="3284754"/>
              <a:ext cx="1512168" cy="1465024"/>
              <a:chOff x="827584" y="4305187"/>
              <a:chExt cx="1512168" cy="1465024"/>
            </a:xfrm>
          </p:grpSpPr>
          <p:sp>
            <p:nvSpPr>
              <p:cNvPr id="144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52102" y="5135319"/>
                <a:ext cx="14631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de-DE" sz="12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Sachverständige </a:t>
                </a:r>
                <a:r>
                  <a:rPr lang="de-DE" sz="12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Arbeitgeber</a:t>
                </a:r>
              </a:p>
            </p:txBody>
          </p:sp>
          <p:sp>
            <p:nvSpPr>
              <p:cNvPr id="145" name="Oval 95"/>
              <p:cNvSpPr>
                <a:spLocks noChangeAspect="1" noChangeArrowheads="1"/>
              </p:cNvSpPr>
              <p:nvPr/>
            </p:nvSpPr>
            <p:spPr bwMode="auto">
              <a:xfrm>
                <a:off x="827584" y="4305187"/>
                <a:ext cx="1512168" cy="1465024"/>
              </a:xfrm>
              <a:prstGeom prst="ellips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b="1" dirty="0"/>
              </a:p>
            </p:txBody>
          </p:sp>
        </p:grpSp>
      </p:grpSp>
      <p:grpSp>
        <p:nvGrpSpPr>
          <p:cNvPr id="19" name="Gruppieren 18"/>
          <p:cNvGrpSpPr/>
          <p:nvPr/>
        </p:nvGrpSpPr>
        <p:grpSpPr>
          <a:xfrm>
            <a:off x="5668218" y="1708931"/>
            <a:ext cx="1512168" cy="1465024"/>
            <a:chOff x="2427520" y="2273226"/>
            <a:chExt cx="1512168" cy="1465024"/>
          </a:xfrm>
        </p:grpSpPr>
        <p:sp>
          <p:nvSpPr>
            <p:cNvPr id="147" name="Text Box 96"/>
            <p:cNvSpPr txBox="1">
              <a:spLocks noChangeAspect="1" noChangeArrowheads="1"/>
            </p:cNvSpPr>
            <p:nvPr/>
          </p:nvSpPr>
          <p:spPr bwMode="auto">
            <a:xfrm>
              <a:off x="2452038" y="3103358"/>
              <a:ext cx="14631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1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Koordinator/-in Arbeitgeber</a:t>
              </a:r>
            </a:p>
          </p:txBody>
        </p:sp>
        <p:pic>
          <p:nvPicPr>
            <p:cNvPr id="150" name="Grafik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680" r="15385" b="41071"/>
            <a:stretch/>
          </p:blipFill>
          <p:spPr>
            <a:xfrm>
              <a:off x="2818244" y="2357542"/>
              <a:ext cx="648072" cy="792088"/>
            </a:xfrm>
            <a:prstGeom prst="rect">
              <a:avLst/>
            </a:prstGeom>
          </p:spPr>
        </p:pic>
        <p:sp>
          <p:nvSpPr>
            <p:cNvPr id="149" name="Oval 95"/>
            <p:cNvSpPr>
              <a:spLocks noChangeAspect="1" noChangeArrowheads="1"/>
            </p:cNvSpPr>
            <p:nvPr/>
          </p:nvSpPr>
          <p:spPr bwMode="auto">
            <a:xfrm>
              <a:off x="2427520" y="2273226"/>
              <a:ext cx="1512168" cy="1465024"/>
            </a:xfrm>
            <a:prstGeom prst="ellips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b="1" dirty="0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702941" y="4735322"/>
            <a:ext cx="1512168" cy="1465024"/>
            <a:chOff x="3718344" y="1161229"/>
            <a:chExt cx="1512168" cy="1465024"/>
          </a:xfrm>
        </p:grpSpPr>
        <p:pic>
          <p:nvPicPr>
            <p:cNvPr id="97" name="Grafik 9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8" t="6365" r="3732" b="39843"/>
            <a:stretch/>
          </p:blipFill>
          <p:spPr>
            <a:xfrm>
              <a:off x="3813897" y="1343913"/>
              <a:ext cx="1305112" cy="775378"/>
            </a:xfrm>
            <a:prstGeom prst="rect">
              <a:avLst/>
            </a:prstGeom>
          </p:spPr>
        </p:pic>
        <p:grpSp>
          <p:nvGrpSpPr>
            <p:cNvPr id="153" name="Gruppieren 152"/>
            <p:cNvGrpSpPr/>
            <p:nvPr/>
          </p:nvGrpSpPr>
          <p:grpSpPr>
            <a:xfrm>
              <a:off x="3718344" y="1161229"/>
              <a:ext cx="1512168" cy="1465024"/>
              <a:chOff x="827584" y="4305187"/>
              <a:chExt cx="1512168" cy="1465024"/>
            </a:xfrm>
          </p:grpSpPr>
          <p:sp>
            <p:nvSpPr>
              <p:cNvPr id="154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56112" y="5306374"/>
                <a:ext cx="14631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de-DE" sz="12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Bundesressorts</a:t>
                </a:r>
                <a:endParaRPr lang="de-DE" sz="12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Oval 95"/>
              <p:cNvSpPr>
                <a:spLocks noChangeAspect="1" noChangeArrowheads="1"/>
              </p:cNvSpPr>
              <p:nvPr/>
            </p:nvSpPr>
            <p:spPr bwMode="auto">
              <a:xfrm>
                <a:off x="827584" y="4305187"/>
                <a:ext cx="1512168" cy="1465024"/>
              </a:xfrm>
              <a:prstGeom prst="ellips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b="1" dirty="0"/>
              </a:p>
            </p:txBody>
          </p:sp>
        </p:grpSp>
      </p:grpSp>
      <p:grpSp>
        <p:nvGrpSpPr>
          <p:cNvPr id="21" name="Gruppieren 20"/>
          <p:cNvGrpSpPr/>
          <p:nvPr/>
        </p:nvGrpSpPr>
        <p:grpSpPr>
          <a:xfrm>
            <a:off x="6602381" y="3199152"/>
            <a:ext cx="1522825" cy="1465024"/>
            <a:chOff x="4415237" y="2370846"/>
            <a:chExt cx="1522825" cy="1465024"/>
          </a:xfrm>
        </p:grpSpPr>
        <p:pic>
          <p:nvPicPr>
            <p:cNvPr id="96" name="Grafik 9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1" r="15798" b="55268"/>
            <a:stretch/>
          </p:blipFill>
          <p:spPr>
            <a:xfrm>
              <a:off x="4672593" y="2496042"/>
              <a:ext cx="1008112" cy="692204"/>
            </a:xfrm>
            <a:prstGeom prst="rect">
              <a:avLst/>
            </a:prstGeom>
          </p:spPr>
        </p:pic>
        <p:grpSp>
          <p:nvGrpSpPr>
            <p:cNvPr id="158" name="Gruppieren 157"/>
            <p:cNvGrpSpPr/>
            <p:nvPr/>
          </p:nvGrpSpPr>
          <p:grpSpPr>
            <a:xfrm>
              <a:off x="4415237" y="2370846"/>
              <a:ext cx="1522825" cy="1465024"/>
              <a:chOff x="816927" y="4305187"/>
              <a:chExt cx="1522825" cy="1465024"/>
            </a:xfrm>
          </p:grpSpPr>
          <p:sp>
            <p:nvSpPr>
              <p:cNvPr id="159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16927" y="5247783"/>
                <a:ext cx="14631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de-DE" sz="12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KMK</a:t>
                </a:r>
                <a:endParaRPr lang="de-DE" sz="12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Oval 95"/>
              <p:cNvSpPr>
                <a:spLocks noChangeAspect="1" noChangeArrowheads="1"/>
              </p:cNvSpPr>
              <p:nvPr/>
            </p:nvSpPr>
            <p:spPr bwMode="auto">
              <a:xfrm>
                <a:off x="827584" y="4305187"/>
                <a:ext cx="1512168" cy="1465024"/>
              </a:xfrm>
              <a:prstGeom prst="ellips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b="1" dirty="0"/>
              </a:p>
            </p:txBody>
          </p:sp>
        </p:grpSp>
      </p:grpSp>
      <p:sp>
        <p:nvSpPr>
          <p:cNvPr id="3" name="Textfeld 2"/>
          <p:cNvSpPr txBox="1"/>
          <p:nvPr/>
        </p:nvSpPr>
        <p:spPr>
          <a:xfrm>
            <a:off x="3850898" y="3126067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Konsens-prinzip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423657" y="6001354"/>
            <a:ext cx="1720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2">
                    <a:lumMod val="50000"/>
                  </a:schemeClr>
                </a:solidFill>
              </a:rPr>
              <a:t>Abbildung: Ulrike Azeez, BIBB</a:t>
            </a:r>
            <a:endParaRPr lang="de-DE"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8955" y="54598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39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9743"/>
    </mc:Choice>
    <mc:Fallback>
      <p:transition spd="slow" advClick="0" advTm="11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" objId="6"/>
        <p14:stopEvt time="119117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22"/>
          <p:cNvSpPr>
            <a:spLocks noChangeShapeType="1"/>
          </p:cNvSpPr>
          <p:nvPr/>
        </p:nvSpPr>
        <p:spPr bwMode="auto">
          <a:xfrm flipV="1">
            <a:off x="4351338" y="980728"/>
            <a:ext cx="0" cy="126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38695" y="692696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Eckwerteberatungen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38695" y="1196752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Eckwertevorschlag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4338638" y="2060848"/>
            <a:ext cx="12700" cy="136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717675" y="2757659"/>
            <a:ext cx="2406650" cy="11855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de-DE" altLang="de-DE" sz="1200" b="1" dirty="0"/>
              <a:t>Entwurf Ausbildungsordnung</a:t>
            </a:r>
          </a:p>
          <a:p>
            <a:pPr algn="ctr">
              <a:lnSpc>
                <a:spcPct val="50000"/>
              </a:lnSpc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des Bundes)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554538" y="2765597"/>
            <a:ext cx="2406650" cy="117760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b="1" dirty="0"/>
              <a:t>Entwurf Rahmenlehrplan</a:t>
            </a: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der Länder)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4122738" y="342900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4122738" y="350100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717675" y="2156303"/>
            <a:ext cx="5243513" cy="296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Projektantrag beim Bund-Länder-Koordinierungsausschuss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17675" y="1794102"/>
            <a:ext cx="5243513" cy="3056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Antragsgespräch </a:t>
            </a:r>
            <a:r>
              <a:rPr lang="de-DE" altLang="de-DE" sz="1200" dirty="0"/>
              <a:t>beim zuständigen </a:t>
            </a:r>
            <a:r>
              <a:rPr lang="de-DE" altLang="de-DE" sz="1200" dirty="0" smtClean="0"/>
              <a:t>Fachministerium auf Bundesebene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5202238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3546475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717675" y="4131184"/>
            <a:ext cx="5243513" cy="4460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Gemeinsame Sitzung</a:t>
            </a:r>
          </a:p>
          <a:p>
            <a:pPr algn="ctr"/>
            <a:r>
              <a:rPr lang="de-DE" altLang="de-DE" sz="1200" dirty="0"/>
              <a:t>(</a:t>
            </a:r>
            <a:r>
              <a:rPr lang="de-DE" altLang="de-DE" sz="1200" dirty="0" smtClean="0"/>
              <a:t>Sozialpartner, Bund und Länder</a:t>
            </a:r>
            <a:r>
              <a:rPr lang="de-DE" altLang="de-DE" sz="1200" dirty="0"/>
              <a:t>)</a:t>
            </a: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416556" y="2349120"/>
            <a:ext cx="0" cy="216000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 rot="16200000">
            <a:off x="-280193" y="3277250"/>
            <a:ext cx="13938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i.d.R. 12 Monate</a:t>
            </a:r>
            <a:endParaRPr lang="de-DE" sz="1400" dirty="0"/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624" y="55955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12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544"/>
    </mc:Choice>
    <mc:Fallback>
      <p:transition spd="slow" advClick="0" advTm="4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6" grpId="0" animBg="1"/>
    </p:bldLst>
  </p:timing>
  <p:extLst mod="1">
    <p:ext uri="{E180D4A7-C9FB-4DFB-919C-405C955672EB}">
      <p14:showEvtLst xmlns:p14="http://schemas.microsoft.com/office/powerpoint/2010/main">
        <p14:playEvt time="51" objId="2"/>
        <p14:stopEvt time="4172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Qualitätssicherung und Qualitätsmanagement in Ordnungsverfahren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628800"/>
            <a:ext cx="3317949" cy="427433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590135" y="2924944"/>
            <a:ext cx="43380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</a:t>
            </a:r>
            <a:r>
              <a:rPr lang="de-DE" dirty="0" smtClean="0"/>
              <a:t>emäß Hauptausschuss-Empfehlung 130</a:t>
            </a:r>
          </a:p>
          <a:p>
            <a:r>
              <a:rPr lang="de-DE" dirty="0" smtClean="0"/>
              <a:t>des Bundesinstituts für Berufsbildung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sz="1600" dirty="0">
                <a:hlinkClick r:id="rId5"/>
              </a:rPr>
              <a:t>https://</a:t>
            </a:r>
            <a:r>
              <a:rPr lang="de-DE" sz="1600" dirty="0" smtClean="0">
                <a:hlinkClick r:id="rId5"/>
              </a:rPr>
              <a:t>www.bibb.de/dokumente/pdf/HA130.pdf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6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6362" y="5598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679"/>
    </mc:Choice>
    <mc:Fallback>
      <p:transition spd="slow" advClick="0" advTm="1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" objId="6"/>
        <p14:stopEvt time="16947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V="1">
            <a:off x="4351338" y="980728"/>
            <a:ext cx="0" cy="126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38695" y="692696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Eckwerteberatungen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38695" y="1196752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Eckwertevorschlag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4338638" y="2060848"/>
            <a:ext cx="12700" cy="136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717675" y="2757659"/>
            <a:ext cx="2406650" cy="11855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de-DE" altLang="de-DE" sz="1200" b="1" dirty="0"/>
              <a:t>Entwurf Ausbildungsordnung</a:t>
            </a:r>
          </a:p>
          <a:p>
            <a:pPr algn="ctr">
              <a:lnSpc>
                <a:spcPct val="50000"/>
              </a:lnSpc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des Bundes)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554538" y="2765597"/>
            <a:ext cx="2406650" cy="117760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b="1" dirty="0"/>
              <a:t>Entwurf Rahmenlehrplan</a:t>
            </a: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der Länder)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4122738" y="342900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4122738" y="350100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717675" y="2156303"/>
            <a:ext cx="5243513" cy="296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Projektantrag beim Bund-Länder-Koordinierungsausschuss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17675" y="1794102"/>
            <a:ext cx="5243513" cy="3056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Antragsgespräch </a:t>
            </a:r>
            <a:r>
              <a:rPr lang="de-DE" altLang="de-DE" sz="1200" dirty="0"/>
              <a:t>beim zuständigen </a:t>
            </a:r>
            <a:r>
              <a:rPr lang="de-DE" altLang="de-DE" sz="1200" dirty="0" smtClean="0"/>
              <a:t>Fachministerium auf Bundesebene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5202238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3546475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1717675" y="4162473"/>
            <a:ext cx="5243513" cy="977842"/>
            <a:chOff x="1717675" y="4162473"/>
            <a:chExt cx="5243513" cy="977842"/>
          </a:xfrm>
        </p:grpSpPr>
        <p:sp>
          <p:nvSpPr>
            <p:cNvPr id="24" name="Line 2"/>
            <p:cNvSpPr>
              <a:spLocks noChangeShapeType="1"/>
            </p:cNvSpPr>
            <p:nvPr/>
          </p:nvSpPr>
          <p:spPr bwMode="auto">
            <a:xfrm>
              <a:off x="4338638" y="4162473"/>
              <a:ext cx="0" cy="648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1717675" y="4729856"/>
              <a:ext cx="5243513" cy="4104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2000" tIns="0" rIns="72000" bIns="0" anchor="ctr"/>
            <a:lstStyle>
              <a:lvl1pPr>
                <a:defRPr sz="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200" dirty="0" smtClean="0"/>
                <a:t>Hauptausschuss des Bundesinstituts für Berufsbildung –</a:t>
              </a:r>
              <a:endParaRPr lang="de-DE" altLang="de-DE" sz="1200" dirty="0"/>
            </a:p>
            <a:p>
              <a:pPr algn="ctr"/>
              <a:r>
                <a:rPr lang="de-DE" altLang="de-DE" sz="1200" dirty="0" smtClean="0"/>
                <a:t>Bund-Länder-Koordinierungsausschuss</a:t>
              </a:r>
              <a:endParaRPr lang="de-DE" altLang="de-DE" sz="1200" dirty="0"/>
            </a:p>
          </p:txBody>
        </p:sp>
      </p:grpSp>
      <p:cxnSp>
        <p:nvCxnSpPr>
          <p:cNvPr id="25" name="Gerade Verbindung mit Pfeil 24"/>
          <p:cNvCxnSpPr/>
          <p:nvPr/>
        </p:nvCxnSpPr>
        <p:spPr>
          <a:xfrm>
            <a:off x="416556" y="2349120"/>
            <a:ext cx="0" cy="216000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 rot="16200000">
            <a:off x="-280193" y="3277250"/>
            <a:ext cx="13938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i.d.R. 12 Monate</a:t>
            </a:r>
            <a:endParaRPr lang="de-DE" sz="1400" dirty="0"/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624" y="5611122"/>
            <a:ext cx="609600" cy="609600"/>
          </a:xfrm>
          <a:prstGeom prst="rect">
            <a:avLst/>
          </a:prstGeom>
        </p:spPr>
      </p:pic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717675" y="4123592"/>
            <a:ext cx="5243513" cy="45367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Gemeinsame Sitzung</a:t>
            </a:r>
          </a:p>
          <a:p>
            <a:pPr algn="ctr"/>
            <a:r>
              <a:rPr lang="de-DE" altLang="de-DE" sz="1200" dirty="0"/>
              <a:t>(</a:t>
            </a:r>
            <a:r>
              <a:rPr lang="de-DE" altLang="de-DE" sz="1200" dirty="0" smtClean="0"/>
              <a:t>Sozialpartner, Bund und Länder</a:t>
            </a:r>
            <a:r>
              <a:rPr lang="de-DE" altLang="de-DE" sz="12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43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600"/>
    </mc:Choice>
    <mc:Fallback>
      <p:transition spd="slow" advClick="0" advTm="2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4" objId="3"/>
        <p14:stopEvt time="25447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4" name="Line 2"/>
          <p:cNvSpPr>
            <a:spLocks noChangeShapeType="1"/>
          </p:cNvSpPr>
          <p:nvPr/>
        </p:nvSpPr>
        <p:spPr bwMode="auto">
          <a:xfrm>
            <a:off x="4338638" y="4162473"/>
            <a:ext cx="0" cy="64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V="1">
            <a:off x="4351338" y="980728"/>
            <a:ext cx="0" cy="126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38695" y="692696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Eckwerteberatungen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38695" y="1196752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Eckwertevorschlag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4338638" y="2060848"/>
            <a:ext cx="12700" cy="136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717675" y="2757659"/>
            <a:ext cx="2406650" cy="11855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de-DE" altLang="de-DE" sz="1200" b="1" dirty="0"/>
              <a:t>Entwurf Ausbildungsordnung</a:t>
            </a:r>
          </a:p>
          <a:p>
            <a:pPr algn="ctr">
              <a:lnSpc>
                <a:spcPct val="50000"/>
              </a:lnSpc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des Bundes)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554538" y="2765597"/>
            <a:ext cx="2406650" cy="117760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b="1" dirty="0"/>
              <a:t>Entwurf Rahmenlehrplan</a:t>
            </a: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der Länder)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4122738" y="342900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4122738" y="350100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717675" y="2156303"/>
            <a:ext cx="5243513" cy="296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Projektantrag beim Bund-Länder-Koordinierungsausschuss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17675" y="1794102"/>
            <a:ext cx="5243513" cy="3056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Antragsgespräch </a:t>
            </a:r>
            <a:r>
              <a:rPr lang="de-DE" altLang="de-DE" sz="1200" dirty="0"/>
              <a:t>beim zuständigen </a:t>
            </a:r>
            <a:r>
              <a:rPr lang="de-DE" altLang="de-DE" sz="1200" dirty="0" smtClean="0"/>
              <a:t>Fachministerium auf Bundesebene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5202238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3546475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717675" y="4131184"/>
            <a:ext cx="5243513" cy="4460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Gemeinsame Sitzung</a:t>
            </a:r>
          </a:p>
          <a:p>
            <a:pPr algn="ctr"/>
            <a:r>
              <a:rPr lang="de-DE" altLang="de-DE" sz="1200" dirty="0"/>
              <a:t>(</a:t>
            </a:r>
            <a:r>
              <a:rPr lang="de-DE" altLang="de-DE" sz="1200" dirty="0" smtClean="0"/>
              <a:t>Sozialpartner, Bund und Länder</a:t>
            </a:r>
            <a:r>
              <a:rPr lang="de-DE" altLang="de-DE" sz="1200" dirty="0"/>
              <a:t>)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717675" y="4729856"/>
            <a:ext cx="5243513" cy="41045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Hauptausschuss des Bundesinstituts für Berufsbildung –</a:t>
            </a:r>
            <a:endParaRPr lang="de-DE" altLang="de-DE" sz="1200" dirty="0"/>
          </a:p>
          <a:p>
            <a:pPr algn="ctr"/>
            <a:r>
              <a:rPr lang="de-DE" altLang="de-DE" sz="1200" dirty="0" smtClean="0"/>
              <a:t>Bund-Länder-Koordinierungsausschuss</a:t>
            </a:r>
            <a:endParaRPr lang="de-DE" altLang="de-DE" sz="1200" dirty="0"/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416556" y="2349120"/>
            <a:ext cx="0" cy="216000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 rot="16200000">
            <a:off x="-280193" y="3277250"/>
            <a:ext cx="13938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i.d.R. 12 Monate</a:t>
            </a:r>
            <a:endParaRPr lang="de-DE" sz="1400" dirty="0"/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5624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4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86"/>
    </mc:Choice>
    <mc:Fallback>
      <p:transition spd="slow" advClick="0" advTm="1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3"/>
        <p14:stopEvt time="10503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5202238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3" name="Line 25"/>
          <p:cNvSpPr>
            <a:spLocks noChangeShapeType="1"/>
          </p:cNvSpPr>
          <p:nvPr/>
        </p:nvSpPr>
        <p:spPr bwMode="auto">
          <a:xfrm>
            <a:off x="3546475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 flipV="1">
            <a:off x="4351338" y="980728"/>
            <a:ext cx="0" cy="93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738695" y="692696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Eckwerteberatungen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38695" y="1196752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Eckwertevorschlag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4338638" y="2060848"/>
            <a:ext cx="12700" cy="136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4122738" y="342900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4122738" y="350100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4338638" y="4162473"/>
            <a:ext cx="0" cy="64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717675" y="2757659"/>
            <a:ext cx="2406650" cy="11855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de-DE" altLang="de-DE" sz="1200" b="1" dirty="0"/>
              <a:t>Entwurf Ausbildungsordnung</a:t>
            </a:r>
          </a:p>
          <a:p>
            <a:pPr algn="ctr">
              <a:lnSpc>
                <a:spcPct val="50000"/>
              </a:lnSpc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des Bundes)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4554538" y="2765597"/>
            <a:ext cx="2406650" cy="117760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b="1" dirty="0"/>
              <a:t>Entwurf Rahmenlehrplan</a:t>
            </a: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der Länder)</a:t>
            </a:r>
          </a:p>
        </p:txBody>
      </p:sp>
      <p:sp>
        <p:nvSpPr>
          <p:cNvPr id="35" name="Line 3"/>
          <p:cNvSpPr>
            <a:spLocks noChangeShapeType="1"/>
          </p:cNvSpPr>
          <p:nvPr/>
        </p:nvSpPr>
        <p:spPr bwMode="auto">
          <a:xfrm>
            <a:off x="4338638" y="5126549"/>
            <a:ext cx="0" cy="46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738695" y="5445108"/>
            <a:ext cx="5222493" cy="697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/>
              <a:t>Rechtsförmlichkeitsprüfung durch </a:t>
            </a:r>
            <a:r>
              <a:rPr lang="de-DE" altLang="de-DE" sz="1200" dirty="0" smtClean="0"/>
              <a:t>das BMJV</a:t>
            </a:r>
          </a:p>
          <a:p>
            <a:pPr algn="ctr"/>
            <a:r>
              <a:rPr lang="de-DE" altLang="de-DE" sz="1200" dirty="0" smtClean="0"/>
              <a:t>Erlass und Veröffentlichung im BGBl</a:t>
            </a:r>
            <a:endParaRPr lang="de-DE" altLang="de-DE" sz="1200" dirty="0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17675" y="1794102"/>
            <a:ext cx="5243513" cy="3056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Antragsgespräch </a:t>
            </a:r>
            <a:r>
              <a:rPr lang="de-DE" altLang="de-DE" sz="1200" dirty="0"/>
              <a:t>beim zuständigen </a:t>
            </a:r>
            <a:r>
              <a:rPr lang="de-DE" altLang="de-DE" sz="1200" dirty="0" smtClean="0"/>
              <a:t>Fachministerium auf Bundesebene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1717675" y="4729856"/>
            <a:ext cx="5243513" cy="41045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Hauptausschuss des Bundesinstituts für Berufsbildung –</a:t>
            </a:r>
            <a:endParaRPr lang="de-DE" altLang="de-DE" sz="1200" dirty="0"/>
          </a:p>
          <a:p>
            <a:pPr algn="ctr"/>
            <a:r>
              <a:rPr lang="de-DE" altLang="de-DE" sz="1200" dirty="0" smtClean="0"/>
              <a:t>Bund-Länder-Koordinierungsausschuss</a:t>
            </a:r>
            <a:endParaRPr lang="de-DE" altLang="de-DE" sz="1200" dirty="0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1717675" y="2156303"/>
            <a:ext cx="5243513" cy="296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Projektantrag beim Bund-Länder-Koordinierungsausschuss</a:t>
            </a: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1717675" y="4131184"/>
            <a:ext cx="5243513" cy="4460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Gemeinsame Sitzung</a:t>
            </a:r>
          </a:p>
          <a:p>
            <a:pPr algn="ctr"/>
            <a:r>
              <a:rPr lang="de-DE" altLang="de-DE" sz="1200" dirty="0"/>
              <a:t>(</a:t>
            </a:r>
            <a:r>
              <a:rPr lang="de-DE" altLang="de-DE" sz="1200" dirty="0" smtClean="0"/>
              <a:t>Sozialpartner, Bund und Länder</a:t>
            </a:r>
            <a:r>
              <a:rPr lang="de-DE" altLang="de-DE" sz="1200" dirty="0"/>
              <a:t>)</a:t>
            </a:r>
          </a:p>
        </p:txBody>
      </p:sp>
      <p:cxnSp>
        <p:nvCxnSpPr>
          <p:cNvPr id="40" name="Gerade Verbindung mit Pfeil 39"/>
          <p:cNvCxnSpPr/>
          <p:nvPr/>
        </p:nvCxnSpPr>
        <p:spPr>
          <a:xfrm>
            <a:off x="416556" y="2349120"/>
            <a:ext cx="0" cy="216000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 rot="16200000">
            <a:off x="-280193" y="3277250"/>
            <a:ext cx="13938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i.d.R. 12 Monate</a:t>
            </a:r>
            <a:endParaRPr lang="de-DE" sz="1400" dirty="0"/>
          </a:p>
        </p:txBody>
      </p:sp>
      <p:cxnSp>
        <p:nvCxnSpPr>
          <p:cNvPr id="42" name="Gerade Verbindung mit Pfeil 41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9415" y="5594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2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3424"/>
    </mc:Choice>
    <mc:Fallback>
      <p:transition spd="slow" advClick="0" advTm="6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3"/>
        <p14:stopEvt time="62817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5202238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3" name="Line 25"/>
          <p:cNvSpPr>
            <a:spLocks noChangeShapeType="1"/>
          </p:cNvSpPr>
          <p:nvPr/>
        </p:nvSpPr>
        <p:spPr bwMode="auto">
          <a:xfrm>
            <a:off x="3546475" y="393375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 flipV="1">
            <a:off x="4351338" y="980728"/>
            <a:ext cx="0" cy="93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738695" y="692696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Eckwerteberatungen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38695" y="1196752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Eckwertevorschlag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4338638" y="2060848"/>
            <a:ext cx="12700" cy="136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4122738" y="3429000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4122738" y="350100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4338638" y="4162473"/>
            <a:ext cx="0" cy="64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717675" y="2757659"/>
            <a:ext cx="2406650" cy="11855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de-DE" altLang="de-DE" sz="1200" b="1" dirty="0"/>
              <a:t>Entwurf Ausbildungsordnung</a:t>
            </a:r>
          </a:p>
          <a:p>
            <a:pPr algn="ctr">
              <a:lnSpc>
                <a:spcPct val="50000"/>
              </a:lnSpc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des Bundes)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4554538" y="2765597"/>
            <a:ext cx="2406650" cy="117760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b="1" dirty="0"/>
              <a:t>Entwurf Rahmenlehrplan</a:t>
            </a: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der Länder)</a:t>
            </a:r>
          </a:p>
        </p:txBody>
      </p:sp>
      <p:sp>
        <p:nvSpPr>
          <p:cNvPr id="35" name="Line 3"/>
          <p:cNvSpPr>
            <a:spLocks noChangeShapeType="1"/>
          </p:cNvSpPr>
          <p:nvPr/>
        </p:nvSpPr>
        <p:spPr bwMode="auto">
          <a:xfrm>
            <a:off x="4338638" y="5126549"/>
            <a:ext cx="0" cy="46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738695" y="5445108"/>
            <a:ext cx="5222493" cy="6971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/>
              <a:t>Rechtsförmlichkeitsprüfung durch </a:t>
            </a:r>
            <a:r>
              <a:rPr lang="de-DE" altLang="de-DE" sz="1200" dirty="0" smtClean="0"/>
              <a:t>das BMJV</a:t>
            </a:r>
          </a:p>
          <a:p>
            <a:pPr algn="ctr"/>
            <a:r>
              <a:rPr lang="de-DE" altLang="de-DE" sz="1200" dirty="0" smtClean="0"/>
              <a:t>Erlass und Veröffentlichung im BGBl</a:t>
            </a:r>
            <a:endParaRPr lang="de-DE" altLang="de-DE" sz="1200" dirty="0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17675" y="1794102"/>
            <a:ext cx="5243513" cy="3056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Antragsgespräch </a:t>
            </a:r>
            <a:r>
              <a:rPr lang="de-DE" altLang="de-DE" sz="1200" dirty="0"/>
              <a:t>beim zuständigen </a:t>
            </a:r>
            <a:r>
              <a:rPr lang="de-DE" altLang="de-DE" sz="1200" dirty="0" smtClean="0"/>
              <a:t>Fachministerium auf Bundesebene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1717675" y="4729856"/>
            <a:ext cx="5243513" cy="41045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Hauptausschuss des Bundesinstituts für Berufsbildung –</a:t>
            </a:r>
            <a:endParaRPr lang="de-DE" altLang="de-DE" sz="1200" dirty="0"/>
          </a:p>
          <a:p>
            <a:pPr algn="ctr"/>
            <a:r>
              <a:rPr lang="de-DE" altLang="de-DE" sz="1200" dirty="0" smtClean="0"/>
              <a:t>Bund-Länder-Koordinierungsausschuss</a:t>
            </a:r>
            <a:endParaRPr lang="de-DE" altLang="de-DE" sz="1200" dirty="0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1717675" y="2156303"/>
            <a:ext cx="5243513" cy="296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Projektantrag beim Bund-Länder-Koordinierungsausschuss</a:t>
            </a: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1717675" y="4131184"/>
            <a:ext cx="5243513" cy="4460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Gemeinsame Sitzung</a:t>
            </a:r>
          </a:p>
          <a:p>
            <a:pPr algn="ctr"/>
            <a:r>
              <a:rPr lang="de-DE" altLang="de-DE" sz="1200" dirty="0"/>
              <a:t>(</a:t>
            </a:r>
            <a:r>
              <a:rPr lang="de-DE" altLang="de-DE" sz="1200" dirty="0" smtClean="0"/>
              <a:t>Sozialpartner, Bund und Länder</a:t>
            </a:r>
            <a:r>
              <a:rPr lang="de-DE" altLang="de-DE" sz="1200" dirty="0"/>
              <a:t>)</a:t>
            </a:r>
          </a:p>
        </p:txBody>
      </p:sp>
      <p:cxnSp>
        <p:nvCxnSpPr>
          <p:cNvPr id="40" name="Gerade Verbindung mit Pfeil 39"/>
          <p:cNvCxnSpPr/>
          <p:nvPr/>
        </p:nvCxnSpPr>
        <p:spPr>
          <a:xfrm>
            <a:off x="416556" y="2349120"/>
            <a:ext cx="0" cy="216000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 rot="16200000">
            <a:off x="-280193" y="3277250"/>
            <a:ext cx="13938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i.d.R. 12 Monate</a:t>
            </a:r>
            <a:endParaRPr lang="de-DE" sz="1400" dirty="0"/>
          </a:p>
        </p:txBody>
      </p:sp>
      <p:cxnSp>
        <p:nvCxnSpPr>
          <p:cNvPr id="42" name="Gerade Verbindung mit Pfeil 41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9234" y="5552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3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512"/>
    </mc:Choice>
    <mc:Fallback>
      <p:transition spd="slow" advClick="0" advTm="1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2" objId="3"/>
        <p14:stopEvt time="1486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9"/>
          <p:cNvSpPr txBox="1">
            <a:spLocks noChangeArrowheads="1"/>
          </p:cNvSpPr>
          <p:nvPr/>
        </p:nvSpPr>
        <p:spPr bwMode="auto">
          <a:xfrm>
            <a:off x="1020762" y="1466921"/>
            <a:ext cx="779971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2598738"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2598738"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98738"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98738"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98738"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98738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98738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98738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98738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598738" algn="l"/>
              </a:tabLs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1600" dirty="0">
                <a:cs typeface="Arial" charset="0"/>
              </a:rPr>
              <a:t>		            			</a:t>
            </a:r>
          </a:p>
        </p:txBody>
      </p:sp>
      <p:pic>
        <p:nvPicPr>
          <p:cNvPr id="52228" name="Grafik 3" descr="Panorama3 als Smart-Objekt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1263"/>
            <a:ext cx="91598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hteck 9"/>
          <p:cNvSpPr>
            <a:spLocks noChangeArrowheads="1"/>
          </p:cNvSpPr>
          <p:nvPr/>
        </p:nvSpPr>
        <p:spPr bwMode="auto">
          <a:xfrm>
            <a:off x="871538" y="548680"/>
            <a:ext cx="73326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zh-CN" sz="4000" dirty="0">
                <a:ea typeface="宋体" pitchFamily="2" charset="-122"/>
                <a:cs typeface="Arial" charset="0"/>
              </a:rPr>
              <a:t>Vielen </a:t>
            </a:r>
            <a:r>
              <a:rPr lang="de-DE" altLang="zh-CN" sz="4000" dirty="0" smtClean="0">
                <a:ea typeface="宋体" pitchFamily="2" charset="-122"/>
                <a:cs typeface="Arial" charset="0"/>
              </a:rPr>
              <a:t>Dank</a:t>
            </a:r>
          </a:p>
          <a:p>
            <a:pPr algn="ctr"/>
            <a:endParaRPr lang="de-DE" altLang="zh-CN" sz="4000" dirty="0">
              <a:ea typeface="宋体" pitchFamily="2" charset="-122"/>
              <a:cs typeface="Arial" charset="0"/>
            </a:endParaRPr>
          </a:p>
          <a:p>
            <a:pPr algn="ctr"/>
            <a:r>
              <a:rPr lang="de-DE" altLang="zh-CN" sz="4000" dirty="0" smtClean="0">
                <a:ea typeface="宋体" pitchFamily="2" charset="-122"/>
                <a:cs typeface="Arial" charset="0"/>
              </a:rPr>
              <a:t>für </a:t>
            </a:r>
            <a:r>
              <a:rPr lang="de-DE" altLang="zh-CN" sz="4000" dirty="0">
                <a:ea typeface="宋体" pitchFamily="2" charset="-122"/>
                <a:cs typeface="Arial" charset="0"/>
              </a:rPr>
              <a:t>Ihre Aufmerksamkeit</a:t>
            </a:r>
            <a:r>
              <a:rPr lang="de-DE" altLang="zh-CN" sz="4000" dirty="0" smtClean="0">
                <a:ea typeface="宋体" pitchFamily="2" charset="-122"/>
                <a:cs typeface="Arial" charset="0"/>
              </a:rPr>
              <a:t>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771800" y="2924944"/>
            <a:ext cx="47525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Der Inhalt </a:t>
            </a:r>
            <a:r>
              <a:rPr lang="de-DE" sz="900" dirty="0" smtClean="0"/>
              <a:t>dieser Präsentation steht </a:t>
            </a:r>
            <a:r>
              <a:rPr lang="de-DE" sz="900" dirty="0"/>
              <a:t>unter einer Creative-</a:t>
            </a:r>
            <a:r>
              <a:rPr lang="de-DE" sz="900" dirty="0" err="1"/>
              <a:t>Commons</a:t>
            </a:r>
            <a:r>
              <a:rPr lang="de-DE" sz="900" dirty="0"/>
              <a:t>-Lizenz (Lizenztyp: Namensnennung – Keine kommerzielle Nutzung – Keine Bearbeitung – 4.0 International). Weitere Informationen zu Creative </a:t>
            </a:r>
            <a:r>
              <a:rPr lang="de-DE" sz="900" dirty="0" err="1"/>
              <a:t>Commons</a:t>
            </a:r>
            <a:r>
              <a:rPr lang="de-DE" sz="900" dirty="0"/>
              <a:t> und Open Access finden Sie unter www.bibb.de/oa.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17" y="2967429"/>
            <a:ext cx="1189683" cy="418318"/>
          </a:xfrm>
          <a:prstGeom prst="rect">
            <a:avLst/>
          </a:prstGeom>
        </p:spPr>
      </p:pic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9400" y="2871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3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76"/>
    </mc:Choice>
    <mc:Fallback>
      <p:transition spd="slow" advClick="0" advTm="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" objId="3"/>
        <p14:stopEvt time="3919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3624" y="5624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151"/>
    </mc:Choice>
    <mc:Fallback>
      <p:transition spd="slow" advClick="0" advTm="1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" objId="2"/>
        <p14:stopEvt time="1028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738695" y="980728"/>
            <a:ext cx="5243513" cy="576024"/>
            <a:chOff x="1738695" y="980728"/>
            <a:chExt cx="5243513" cy="576024"/>
          </a:xfrm>
        </p:grpSpPr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V="1">
              <a:off x="4351338" y="980728"/>
              <a:ext cx="0" cy="468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738695" y="1196752"/>
              <a:ext cx="5243513" cy="36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200" b="1" dirty="0" smtClean="0"/>
                <a:t>Eckwertevorschlag </a:t>
              </a:r>
              <a:r>
                <a:rPr lang="de-DE" altLang="de-DE" sz="1200" dirty="0" smtClean="0"/>
                <a:t>der Sozialpartner</a:t>
              </a:r>
              <a:endParaRPr lang="de-DE" altLang="de-DE" sz="1200" dirty="0"/>
            </a:p>
          </p:txBody>
        </p:sp>
      </p:grp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38695" y="692696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Eckwerteberatungen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624" y="56249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033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392"/>
    </mc:Choice>
    <mc:Fallback>
      <p:transition spd="slow" advClick="0" advTm="4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  <p:extLst mod="1">
    <p:ext uri="{E180D4A7-C9FB-4DFB-919C-405C955672EB}">
      <p14:showEvtLst xmlns:p14="http://schemas.microsoft.com/office/powerpoint/2010/main">
        <p14:playEvt time="39" objId="2"/>
        <p14:stopEvt time="4070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3200" y="1268760"/>
            <a:ext cx="8388000" cy="418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Berufsbezeichnung</a:t>
            </a: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Ausbildungsdauer</a:t>
            </a: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Struktur der Ausbildung </a:t>
            </a: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Prüfungsform</a:t>
            </a: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Form der zeitlichen Gliederung</a:t>
            </a: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Katalog der vorläufigen Fertigkeiten, Kenntnisse und Fähigkeiten (Qualifikationskatalog)</a:t>
            </a: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Umweltschutz</a:t>
            </a: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Bildung einer Berufsgruppe/Anrechnung auf bestehende Ausbildungsberufe</a:t>
            </a:r>
          </a:p>
          <a:p>
            <a:pPr marL="342900" indent="-342900">
              <a:lnSpc>
                <a:spcPct val="150000"/>
              </a:lnSpc>
              <a:spcAft>
                <a:spcPct val="50000"/>
              </a:spcAft>
              <a:buAutoNum type="arabicPeriod"/>
            </a:pPr>
            <a:r>
              <a:rPr lang="de-DE" altLang="de-DE" sz="1600" b="1" dirty="0" smtClean="0">
                <a:solidFill>
                  <a:srgbClr val="003369"/>
                </a:solidFill>
              </a:rPr>
              <a:t>Gemeinsame Beschulung</a:t>
            </a:r>
            <a:endParaRPr lang="de-DE" altLang="de-DE" sz="1600" b="1" dirty="0">
              <a:solidFill>
                <a:srgbClr val="003369"/>
              </a:solidFill>
            </a:endParaRPr>
          </a:p>
          <a:p>
            <a:pPr>
              <a:lnSpc>
                <a:spcPct val="150000"/>
              </a:lnSpc>
              <a:spcAft>
                <a:spcPct val="50000"/>
              </a:spcAft>
            </a:pPr>
            <a:endParaRPr lang="de-DE" altLang="de-DE" sz="1600" b="1" dirty="0">
              <a:solidFill>
                <a:srgbClr val="003369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3200" y="466045"/>
            <a:ext cx="8380800" cy="6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B prst="relaxedInset"/>
          </a:sp3d>
        </p:spPr>
        <p:txBody>
          <a:bodyPr anchor="ctr">
            <a:sp3d contourW="12700">
              <a:contourClr>
                <a:srgbClr val="002060"/>
              </a:contourClr>
            </a:sp3d>
          </a:bodyPr>
          <a:lstStyle/>
          <a:p>
            <a:pPr algn="l"/>
            <a:r>
              <a:rPr lang="de-DE" altLang="de-DE" sz="2400" b="1" dirty="0" smtClean="0">
                <a:solidFill>
                  <a:srgbClr val="003369"/>
                </a:solidFill>
              </a:rPr>
              <a:t>Eckwerte im Überblick</a:t>
            </a:r>
            <a:r>
              <a:rPr lang="de-DE" altLang="de-DE" sz="2400" b="1" dirty="0">
                <a:solidFill>
                  <a:srgbClr val="003369"/>
                </a:solidFill>
              </a:rPr>
              <a:t/>
            </a:r>
            <a:br>
              <a:rPr lang="de-DE" altLang="de-DE" sz="2400" b="1" dirty="0">
                <a:solidFill>
                  <a:srgbClr val="003369"/>
                </a:solidFill>
              </a:rPr>
            </a:br>
            <a:endParaRPr lang="de-DE" sz="2200" b="1" kern="1200" dirty="0">
              <a:solidFill>
                <a:srgbClr val="002060"/>
              </a:solidFill>
              <a:latin typeface="+mn-lt"/>
              <a:ea typeface="+mn-ea"/>
              <a:cs typeface="Calibri" pitchFamily="34" charset="0"/>
            </a:endParaRPr>
          </a:p>
        </p:txBody>
      </p:sp>
      <p:pic>
        <p:nvPicPr>
          <p:cNvPr id="2" name="0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5649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51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864"/>
    </mc:Choice>
    <mc:Fallback>
      <p:transition spd="slow" advClick="0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2" objId="2"/>
        <p14:stopEvt time="1759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717675" y="1952872"/>
            <a:ext cx="5243513" cy="499807"/>
            <a:chOff x="1717675" y="1952872"/>
            <a:chExt cx="5243513" cy="499807"/>
          </a:xfrm>
        </p:grpSpPr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V="1">
              <a:off x="4356598" y="1952872"/>
              <a:ext cx="0" cy="324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717675" y="2156303"/>
              <a:ext cx="5243513" cy="2963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762000">
                <a:defRPr sz="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200" dirty="0" smtClean="0"/>
                <a:t>Projektantrag beim Bund-Länder-Koordinierungsausschuss</a:t>
              </a:r>
            </a:p>
          </p:txBody>
        </p:sp>
      </p:grpSp>
      <p:sp>
        <p:nvSpPr>
          <p:cNvPr id="16" name="Line 22"/>
          <p:cNvSpPr>
            <a:spLocks noChangeShapeType="1"/>
          </p:cNvSpPr>
          <p:nvPr/>
        </p:nvSpPr>
        <p:spPr bwMode="auto">
          <a:xfrm flipV="1">
            <a:off x="4351338" y="980728"/>
            <a:ext cx="0" cy="46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717675" y="1484824"/>
            <a:ext cx="5243513" cy="614959"/>
            <a:chOff x="1717675" y="1484824"/>
            <a:chExt cx="5243513" cy="614959"/>
          </a:xfrm>
        </p:grpSpPr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V="1">
              <a:off x="4351338" y="1484824"/>
              <a:ext cx="0" cy="360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717675" y="1794102"/>
              <a:ext cx="5243513" cy="30568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762000">
                <a:defRPr sz="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200" b="1" dirty="0"/>
                <a:t>Antragsgespräch </a:t>
              </a:r>
              <a:r>
                <a:rPr lang="de-DE" altLang="de-DE" sz="1200" dirty="0"/>
                <a:t>beim zuständigen </a:t>
              </a:r>
              <a:r>
                <a:rPr lang="de-DE" altLang="de-DE" sz="1200" dirty="0" smtClean="0"/>
                <a:t>Fachministerium auf Bundesebene</a:t>
              </a:r>
            </a:p>
          </p:txBody>
        </p:sp>
      </p:grp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38695" y="692696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Eckwerteberatungen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38695" y="1196752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Eckwertevorschlag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3624" y="56249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22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7328"/>
    </mc:Choice>
    <mc:Fallback>
      <p:transition spd="slow" advClick="0" advTm="5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" objId="2"/>
        <p14:stopEvt time="5614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9592" y="2243681"/>
            <a:ext cx="6912768" cy="2552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V="1">
            <a:off x="4351338" y="980728"/>
            <a:ext cx="0" cy="126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4351338" y="2213248"/>
            <a:ext cx="12700" cy="12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99592" y="548680"/>
            <a:ext cx="6912768" cy="14104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-5400000">
            <a:off x="533128" y="1087697"/>
            <a:ext cx="128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Vorverfahren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 rot="-5400000">
            <a:off x="432321" y="3447455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 dirty="0"/>
              <a:t>Hauptverfahren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99592" y="5097291"/>
            <a:ext cx="6912768" cy="1055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 rot="-5400000">
            <a:off x="820465" y="5593755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400" b="1"/>
              <a:t>Erlass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38695" y="692696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Eckwerteberatungen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38695" y="1196752"/>
            <a:ext cx="5243513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 smtClean="0"/>
              <a:t>Eckwertevorschlag </a:t>
            </a:r>
            <a:r>
              <a:rPr lang="de-DE" altLang="de-DE" sz="1200" dirty="0" smtClean="0"/>
              <a:t>der Sozialpartner</a:t>
            </a:r>
            <a:endParaRPr lang="de-DE" altLang="de-DE" sz="1200" dirty="0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4338638" y="2060848"/>
            <a:ext cx="12700" cy="3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717675" y="2757659"/>
            <a:ext cx="2406650" cy="11855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de-DE" altLang="de-DE" sz="1200" b="1" dirty="0"/>
              <a:t>Entwurf Ausbildungsordnung</a:t>
            </a:r>
          </a:p>
          <a:p>
            <a:pPr algn="ctr">
              <a:lnSpc>
                <a:spcPct val="50000"/>
              </a:lnSpc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des Bundes)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4122738" y="3429000"/>
            <a:ext cx="25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4122738" y="350100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717675" y="2156303"/>
            <a:ext cx="5243513" cy="296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dirty="0" smtClean="0"/>
              <a:t>Projektantrag beim Bund-Länder-Koordinierungsausschuss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17675" y="1794102"/>
            <a:ext cx="5243513" cy="3056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/>
              <a:t>Antragsgespräch </a:t>
            </a:r>
            <a:r>
              <a:rPr lang="de-DE" altLang="de-DE" sz="1200" dirty="0"/>
              <a:t>beim zuständigen </a:t>
            </a:r>
            <a:r>
              <a:rPr lang="de-DE" altLang="de-DE" sz="1200" dirty="0" smtClean="0"/>
              <a:t>Fachministerium auf Bundesebene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8388424" y="980728"/>
            <a:ext cx="0" cy="4572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4374738" y="3429000"/>
            <a:ext cx="21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554538" y="2765597"/>
            <a:ext cx="2406650" cy="117760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0" rIns="72000" bIns="0" anchor="ctr"/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b="1" dirty="0"/>
              <a:t>Entwurf Rahmenlehrplan</a:t>
            </a: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de-DE" altLang="de-DE" sz="1200" dirty="0"/>
              <a:t>(</a:t>
            </a:r>
            <a:r>
              <a:rPr lang="de-DE" altLang="de-DE" sz="1200" dirty="0" smtClean="0"/>
              <a:t>Sachverständige </a:t>
            </a:r>
            <a:r>
              <a:rPr lang="de-DE" altLang="de-DE" sz="1200" dirty="0"/>
              <a:t>der Länder)</a:t>
            </a:r>
          </a:p>
        </p:txBody>
      </p:sp>
      <p:pic>
        <p:nvPicPr>
          <p:cNvPr id="2" name="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624" y="55918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4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871"/>
    </mc:Choice>
    <mc:Fallback>
      <p:transition spd="slow" advClick="0" advTm="3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16" grpId="0" animBg="1"/>
      <p:bldP spid="18" grpId="0" animBg="1"/>
      <p:bldP spid="19" grpId="0" animBg="1"/>
      <p:bldP spid="22" grpId="0" animBg="1"/>
      <p:bldP spid="17" grpId="0" animBg="1"/>
    </p:bldLst>
  </p:timing>
  <p:extLst mod="1">
    <p:ext uri="{E180D4A7-C9FB-4DFB-919C-405C955672EB}">
      <p14:showEvtLst xmlns:p14="http://schemas.microsoft.com/office/powerpoint/2010/main">
        <p14:playEvt time="44" objId="2"/>
        <p14:stopEvt time="3987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Ausbildungsordnung inklusive betrieblichem Ausbildungsrahmenplan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302676"/>
            <a:ext cx="3141204" cy="46966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402" y="1272843"/>
            <a:ext cx="3156934" cy="4726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0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55892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569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587"/>
    </mc:Choice>
    <mc:Fallback>
      <p:transition spd="slow" advClick="0" advTm="25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" objId="2"/>
        <p14:stopEvt time="2469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Schulischer Rahmenlehrplan mit Lernfeldern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334917"/>
            <a:ext cx="3528392" cy="4664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817" y="1334917"/>
            <a:ext cx="3660607" cy="4664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0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7216" y="55892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68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105"/>
    </mc:Choice>
    <mc:Fallback>
      <p:transition spd="slow" advClick="0" advTm="1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" objId="5"/>
        <p14:stopEvt time="13453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344816" cy="432048"/>
          </a:xfrm>
        </p:spPr>
        <p:txBody>
          <a:bodyPr/>
          <a:lstStyle/>
          <a:p>
            <a:r>
              <a:rPr lang="de-DE" dirty="0" smtClean="0"/>
              <a:t>Konsensprinzip</a:t>
            </a:r>
            <a:endParaRPr lang="de-DE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63600" y="1546225"/>
            <a:ext cx="80994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altLang="de-DE" sz="1800" dirty="0"/>
              <a:t>„</a:t>
            </a:r>
            <a:r>
              <a:rPr lang="de-DE" altLang="de-DE" sz="2000" dirty="0"/>
              <a:t>Das Bemühen um einen Konsens der Beteiligten ist ein </a:t>
            </a:r>
            <a:br>
              <a:rPr lang="de-DE" altLang="de-DE" sz="2000" dirty="0"/>
            </a:br>
            <a:r>
              <a:rPr lang="de-DE" altLang="de-DE" sz="2000" dirty="0"/>
              <a:t>wesentliches Element unserer Staats- und Verfassungsordnung </a:t>
            </a:r>
            <a:br>
              <a:rPr lang="de-DE" altLang="de-DE" sz="2000" dirty="0"/>
            </a:br>
            <a:r>
              <a:rPr lang="de-DE" altLang="de-DE" sz="2000" dirty="0"/>
              <a:t>und für die berufliche Bildung besonders kennzeichnend. (…)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de-DE" altLang="de-DE" sz="20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altLang="de-DE" sz="2000" dirty="0"/>
              <a:t>Zukunftsorientierte Ausbildung muss von den an der Berufsbildung Beteiligten mitgetragen und umgesetzt werden. Deshalb ist der Konsens der Beteiligten ein Grundpfeiler des dualen Systems.“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altLang="de-DE" sz="1600" dirty="0"/>
              <a:t>(BIBB Hauptausschuss, 09.12.1985)</a:t>
            </a:r>
          </a:p>
          <a:p>
            <a:endParaRPr lang="de-DE" altLang="de-DE" sz="2000" dirty="0"/>
          </a:p>
          <a:p>
            <a:r>
              <a:rPr lang="de-DE" altLang="de-DE" sz="2000" dirty="0"/>
              <a:t>  </a:t>
            </a:r>
          </a:p>
          <a:p>
            <a:pPr>
              <a:lnSpc>
                <a:spcPct val="150000"/>
              </a:lnSpc>
              <a:spcAft>
                <a:spcPct val="50000"/>
              </a:spcAft>
            </a:pPr>
            <a:endParaRPr lang="de-DE" altLang="de-DE" sz="1800" b="1" dirty="0"/>
          </a:p>
        </p:txBody>
      </p:sp>
      <p:pic>
        <p:nvPicPr>
          <p:cNvPr id="2" name="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8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120"/>
    </mc:Choice>
    <mc:Fallback>
      <p:transition spd="slow" advClick="0" advTm="1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7" objId="2"/>
        <p14:stopEvt time="1215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2|1.5|1.4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9.4|12.7|11.5|4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</Words>
  <Application>Microsoft Office PowerPoint</Application>
  <PresentationFormat>Bildschirmpräsentation (4:3)</PresentationFormat>
  <Paragraphs>152</Paragraphs>
  <Slides>17</Slides>
  <Notes>1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宋体</vt:lpstr>
      <vt:lpstr>Arial</vt:lpstr>
      <vt:lpstr>Calibri</vt:lpstr>
      <vt:lpstr>Larissa</vt:lpstr>
      <vt:lpstr>Einführung in die Ordnungsarbeit   Wie eine Ausbildungsordnung entsteht          mit Audioerläuterungen </vt:lpstr>
      <vt:lpstr>PowerPoint-Präsentation</vt:lpstr>
      <vt:lpstr>PowerPoint-Präsentation</vt:lpstr>
      <vt:lpstr>Eckwerte im Überblick </vt:lpstr>
      <vt:lpstr>PowerPoint-Präsentation</vt:lpstr>
      <vt:lpstr>PowerPoint-Präsentation</vt:lpstr>
      <vt:lpstr>Ausbildungsordnung inklusive betrieblichem Ausbildungsrahmenplan</vt:lpstr>
      <vt:lpstr>Schulischer Rahmenlehrplan mit Lernfeldern</vt:lpstr>
      <vt:lpstr>Konsensprinzip</vt:lpstr>
      <vt:lpstr>Beteiligte im Neuordnungsverfahren</vt:lpstr>
      <vt:lpstr>PowerPoint-Präsentation</vt:lpstr>
      <vt:lpstr>Qualitätssicherung und Qualitätsmanagement in Ordnungsverfahren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Bretschneider</dc:creator>
  <cp:lastModifiedBy>BWP</cp:lastModifiedBy>
  <cp:revision>602</cp:revision>
  <cp:lastPrinted>2017-09-20T09:34:47Z</cp:lastPrinted>
  <dcterms:created xsi:type="dcterms:W3CDTF">2016-08-23T12:18:43Z</dcterms:created>
  <dcterms:modified xsi:type="dcterms:W3CDTF">2021-02-03T14:57:23Z</dcterms:modified>
</cp:coreProperties>
</file>